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13AC4B-C04C-4DED-9760-E5DFB87E6DFB}">
  <a:tblStyle styleId="{9113AC4B-C04C-4DED-9760-E5DFB87E6DF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Ultra-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HN8hGbg9HU"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GIIknBC1a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lobalnews.ca/news/4696757/john-chau-body-north-sentinel-tribe/" TargetMode="External"/><Relationship Id="rId3" Type="http://schemas.openxmlformats.org/officeDocument/2006/relationships/hyperlink" Target="https://www.straitstimes.com/asia/south-asia/us-missionary-john-chaus-body-could-be-lost-in-battle-to-preserve-isolated-tribe" TargetMode="External"/><Relationship Id="rId4" Type="http://schemas.openxmlformats.org/officeDocument/2006/relationships/hyperlink" Target="https://www.christianpost.com/news/john-chau-missionary-managed-to-tell-isolated-tribe-jesus-loves-you-in-encounter-before-death.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q7QPnqLoUk"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Gn1LX9UOp7LZpbTOGfOSGSojyobMF2IOPYsiIVzAAw/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255c3eb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255c3eb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0d32ddd1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0d32ddd1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BQ4,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8263bec6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8263bec6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Students need to be honest! If they go with option ‘c’, they need to provide evidence for what they are saying.</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255c3eb70_2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255c3eb70_2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Link is also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For the second question - draw on the phrase ‘pre-Copernican understanding of the universe. This might need some explaining.</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video is very provocative, and perfect as the basis of a discussion! Do the students agree, disagree, do they have strong opinions about what he is saying?</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255c3eb70_2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255c3eb70_2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Link to video also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255c3eb70_2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255c3eb70_2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For more on this story, have a look at </a:t>
            </a:r>
            <a:r>
              <a:rPr lang="en" u="sng">
                <a:solidFill>
                  <a:schemeClr val="hlink"/>
                </a:solidFill>
                <a:latin typeface="Proxima Nova"/>
                <a:ea typeface="Proxima Nova"/>
                <a:cs typeface="Proxima Nova"/>
                <a:sym typeface="Proxima Nova"/>
                <a:hlinkClick r:id="rId2"/>
              </a:rPr>
              <a:t>Global News</a:t>
            </a:r>
            <a:r>
              <a:rPr lang="en">
                <a:latin typeface="Proxima Nova"/>
                <a:ea typeface="Proxima Nova"/>
                <a:cs typeface="Proxima Nova"/>
                <a:sym typeface="Proxima Nova"/>
              </a:rPr>
              <a:t>, </a:t>
            </a:r>
            <a:r>
              <a:rPr lang="en" u="sng">
                <a:solidFill>
                  <a:schemeClr val="hlink"/>
                </a:solidFill>
                <a:latin typeface="Proxima Nova"/>
                <a:ea typeface="Proxima Nova"/>
                <a:cs typeface="Proxima Nova"/>
                <a:sym typeface="Proxima Nova"/>
                <a:hlinkClick r:id="rId3"/>
              </a:rPr>
              <a:t>Straits Times</a:t>
            </a:r>
            <a:r>
              <a:rPr lang="en">
                <a:latin typeface="Proxima Nova"/>
                <a:ea typeface="Proxima Nova"/>
                <a:cs typeface="Proxima Nova"/>
                <a:sym typeface="Proxima Nova"/>
              </a:rPr>
              <a:t>, and the </a:t>
            </a:r>
            <a:r>
              <a:rPr lang="en" u="sng">
                <a:solidFill>
                  <a:schemeClr val="hlink"/>
                </a:solidFill>
                <a:latin typeface="Proxima Nova"/>
                <a:ea typeface="Proxima Nova"/>
                <a:cs typeface="Proxima Nova"/>
                <a:sym typeface="Proxima Nova"/>
                <a:hlinkClick r:id="rId4"/>
              </a:rPr>
              <a:t>Christian Post</a:t>
            </a:r>
            <a:r>
              <a:rPr lang="en">
                <a:latin typeface="Proxima Nova"/>
                <a:ea typeface="Proxima Nova"/>
                <a:cs typeface="Proxima Nova"/>
                <a:sym typeface="Proxima Nova"/>
              </a:rPr>
              <a:t>. </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7255c3eb70_2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255c3eb70_2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Proxima Nova"/>
              <a:buChar char="●"/>
            </a:pPr>
            <a:r>
              <a:rPr lang="en" sz="1200">
                <a:solidFill>
                  <a:srgbClr val="333333"/>
                </a:solidFill>
                <a:highlight>
                  <a:srgbClr val="FFFFFF"/>
                </a:highlight>
                <a:latin typeface="Proxima Nova"/>
                <a:ea typeface="Proxima Nova"/>
                <a:cs typeface="Proxima Nova"/>
                <a:sym typeface="Proxima Nova"/>
              </a:rPr>
              <a:t>Youtube version of video </a:t>
            </a:r>
            <a:r>
              <a:rPr lang="en" sz="1200" u="sng">
                <a:solidFill>
                  <a:schemeClr val="hlink"/>
                </a:solidFill>
                <a:highlight>
                  <a:srgbClr val="FFFFFF"/>
                </a:highlight>
                <a:latin typeface="Proxima Nova"/>
                <a:ea typeface="Proxima Nova"/>
                <a:cs typeface="Proxima Nova"/>
                <a:sym typeface="Proxima Nova"/>
                <a:hlinkClick r:id="rId2"/>
              </a:rPr>
              <a:t>here</a:t>
            </a:r>
            <a:r>
              <a:rPr lang="en" sz="1200">
                <a:solidFill>
                  <a:srgbClr val="333333"/>
                </a:solidFill>
                <a:highlight>
                  <a:srgbClr val="FFFFFF"/>
                </a:highlight>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3effade4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e3effade4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Optional slide, if you want to help students to take ownership of the IA prompts (IAPs) for the TOK exhibition</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For more ideas on relevant IAPs, see the ‘Linking this lesson to the course’ slide</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8267b64f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8267b64f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BQ4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e2b1e753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e2b1e753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20">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1">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chemeClr val="dk1"/>
                </a:solidFill>
              </a:defRPr>
            </a:lvl1pPr>
            <a:lvl2pPr lvl="1" algn="l">
              <a:lnSpc>
                <a:spcPct val="100000"/>
              </a:lnSpc>
              <a:spcBef>
                <a:spcPts val="0"/>
              </a:spcBef>
              <a:spcAft>
                <a:spcPts val="0"/>
              </a:spcAft>
              <a:buClr>
                <a:schemeClr val="dk1"/>
              </a:buClr>
              <a:buSzPts val="2800"/>
              <a:buNone/>
              <a:defRPr b="1" sz="2800">
                <a:solidFill>
                  <a:schemeClr val="dk1"/>
                </a:solidFill>
              </a:defRPr>
            </a:lvl2pPr>
            <a:lvl3pPr lvl="2" algn="l">
              <a:lnSpc>
                <a:spcPct val="100000"/>
              </a:lnSpc>
              <a:spcBef>
                <a:spcPts val="0"/>
              </a:spcBef>
              <a:spcAft>
                <a:spcPts val="0"/>
              </a:spcAft>
              <a:buClr>
                <a:schemeClr val="dk1"/>
              </a:buClr>
              <a:buSzPts val="2800"/>
              <a:buNone/>
              <a:defRPr b="1" sz="2800">
                <a:solidFill>
                  <a:schemeClr val="dk1"/>
                </a:solidFill>
              </a:defRPr>
            </a:lvl3pPr>
            <a:lvl4pPr lvl="3" algn="l">
              <a:lnSpc>
                <a:spcPct val="100000"/>
              </a:lnSpc>
              <a:spcBef>
                <a:spcPts val="0"/>
              </a:spcBef>
              <a:spcAft>
                <a:spcPts val="0"/>
              </a:spcAft>
              <a:buClr>
                <a:schemeClr val="dk1"/>
              </a:buClr>
              <a:buSzPts val="2800"/>
              <a:buNone/>
              <a:defRPr b="1" sz="2800">
                <a:solidFill>
                  <a:schemeClr val="dk1"/>
                </a:solidFill>
              </a:defRPr>
            </a:lvl4pPr>
            <a:lvl5pPr lvl="4" algn="l">
              <a:lnSpc>
                <a:spcPct val="100000"/>
              </a:lnSpc>
              <a:spcBef>
                <a:spcPts val="0"/>
              </a:spcBef>
              <a:spcAft>
                <a:spcPts val="0"/>
              </a:spcAft>
              <a:buClr>
                <a:schemeClr val="dk1"/>
              </a:buClr>
              <a:buSzPts val="2800"/>
              <a:buNone/>
              <a:defRPr b="1" sz="2800">
                <a:solidFill>
                  <a:schemeClr val="dk1"/>
                </a:solidFill>
              </a:defRPr>
            </a:lvl5pPr>
            <a:lvl6pPr lvl="5" algn="l">
              <a:lnSpc>
                <a:spcPct val="100000"/>
              </a:lnSpc>
              <a:spcBef>
                <a:spcPts val="0"/>
              </a:spcBef>
              <a:spcAft>
                <a:spcPts val="0"/>
              </a:spcAft>
              <a:buClr>
                <a:schemeClr val="dk1"/>
              </a:buClr>
              <a:buSzPts val="2800"/>
              <a:buNone/>
              <a:defRPr b="1" sz="2800">
                <a:solidFill>
                  <a:schemeClr val="dk1"/>
                </a:solidFill>
              </a:defRPr>
            </a:lvl6pPr>
            <a:lvl7pPr lvl="6" algn="l">
              <a:lnSpc>
                <a:spcPct val="100000"/>
              </a:lnSpc>
              <a:spcBef>
                <a:spcPts val="0"/>
              </a:spcBef>
              <a:spcAft>
                <a:spcPts val="0"/>
              </a:spcAft>
              <a:buClr>
                <a:schemeClr val="dk1"/>
              </a:buClr>
              <a:buSzPts val="2800"/>
              <a:buNone/>
              <a:defRPr b="1" sz="2800">
                <a:solidFill>
                  <a:schemeClr val="dk1"/>
                </a:solidFill>
              </a:defRPr>
            </a:lvl7pPr>
            <a:lvl8pPr lvl="7" algn="l">
              <a:lnSpc>
                <a:spcPct val="100000"/>
              </a:lnSpc>
              <a:spcBef>
                <a:spcPts val="0"/>
              </a:spcBef>
              <a:spcAft>
                <a:spcPts val="0"/>
              </a:spcAft>
              <a:buClr>
                <a:schemeClr val="dk1"/>
              </a:buClr>
              <a:buSzPts val="2800"/>
              <a:buNone/>
              <a:defRPr b="1" sz="2800">
                <a:solidFill>
                  <a:schemeClr val="dk1"/>
                </a:solidFill>
              </a:defRPr>
            </a:lvl8pPr>
            <a:lvl9pPr lvl="8" algn="l">
              <a:lnSpc>
                <a:spcPct val="100000"/>
              </a:lnSpc>
              <a:spcBef>
                <a:spcPts val="0"/>
              </a:spcBef>
              <a:spcAft>
                <a:spcPts val="0"/>
              </a:spcAft>
              <a:buClr>
                <a:schemeClr val="dk1"/>
              </a:buClr>
              <a:buSzPts val="2800"/>
              <a:buNone/>
              <a:defRPr b="1" sz="2800">
                <a:solidFill>
                  <a:schemeClr val="dk1"/>
                </a:solidFill>
              </a:defRPr>
            </a:lvl9pPr>
          </a:lstStyle>
          <a:p/>
        </p:txBody>
      </p:sp>
      <p:sp>
        <p:nvSpPr>
          <p:cNvPr id="60" name="Google Shape;60;p14"/>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22">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65" name="Google Shape;65;p15"/>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3">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70" name="Google Shape;70;p16"/>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24">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616161"/>
                </a:solidFill>
              </a:defRPr>
            </a:lvl1pPr>
            <a:lvl2pPr lvl="1" algn="l">
              <a:lnSpc>
                <a:spcPct val="100000"/>
              </a:lnSpc>
              <a:spcBef>
                <a:spcPts val="0"/>
              </a:spcBef>
              <a:spcAft>
                <a:spcPts val="0"/>
              </a:spcAft>
              <a:buClr>
                <a:schemeClr val="dk1"/>
              </a:buClr>
              <a:buSzPts val="3000"/>
              <a:buNone/>
              <a:defRPr b="1" sz="3000">
                <a:solidFill>
                  <a:srgbClr val="616161"/>
                </a:solidFill>
              </a:defRPr>
            </a:lvl2pPr>
            <a:lvl3pPr lvl="2" algn="l">
              <a:lnSpc>
                <a:spcPct val="100000"/>
              </a:lnSpc>
              <a:spcBef>
                <a:spcPts val="0"/>
              </a:spcBef>
              <a:spcAft>
                <a:spcPts val="0"/>
              </a:spcAft>
              <a:buClr>
                <a:schemeClr val="dk1"/>
              </a:buClr>
              <a:buSzPts val="3000"/>
              <a:buNone/>
              <a:defRPr b="1" sz="3000">
                <a:solidFill>
                  <a:srgbClr val="616161"/>
                </a:solidFill>
              </a:defRPr>
            </a:lvl3pPr>
            <a:lvl4pPr lvl="3" algn="l">
              <a:lnSpc>
                <a:spcPct val="100000"/>
              </a:lnSpc>
              <a:spcBef>
                <a:spcPts val="0"/>
              </a:spcBef>
              <a:spcAft>
                <a:spcPts val="0"/>
              </a:spcAft>
              <a:buClr>
                <a:schemeClr val="dk1"/>
              </a:buClr>
              <a:buSzPts val="3000"/>
              <a:buNone/>
              <a:defRPr b="1" sz="3000">
                <a:solidFill>
                  <a:srgbClr val="616161"/>
                </a:solidFill>
              </a:defRPr>
            </a:lvl4pPr>
            <a:lvl5pPr lvl="4" algn="l">
              <a:lnSpc>
                <a:spcPct val="100000"/>
              </a:lnSpc>
              <a:spcBef>
                <a:spcPts val="0"/>
              </a:spcBef>
              <a:spcAft>
                <a:spcPts val="0"/>
              </a:spcAft>
              <a:buClr>
                <a:schemeClr val="dk1"/>
              </a:buClr>
              <a:buSzPts val="3000"/>
              <a:buNone/>
              <a:defRPr b="1" sz="3000">
                <a:solidFill>
                  <a:srgbClr val="616161"/>
                </a:solidFill>
              </a:defRPr>
            </a:lvl5pPr>
            <a:lvl6pPr lvl="5" algn="l">
              <a:lnSpc>
                <a:spcPct val="100000"/>
              </a:lnSpc>
              <a:spcBef>
                <a:spcPts val="0"/>
              </a:spcBef>
              <a:spcAft>
                <a:spcPts val="0"/>
              </a:spcAft>
              <a:buClr>
                <a:schemeClr val="dk1"/>
              </a:buClr>
              <a:buSzPts val="3000"/>
              <a:buNone/>
              <a:defRPr b="1" sz="3000">
                <a:solidFill>
                  <a:srgbClr val="616161"/>
                </a:solidFill>
              </a:defRPr>
            </a:lvl6pPr>
            <a:lvl7pPr lvl="6" algn="l">
              <a:lnSpc>
                <a:spcPct val="100000"/>
              </a:lnSpc>
              <a:spcBef>
                <a:spcPts val="0"/>
              </a:spcBef>
              <a:spcAft>
                <a:spcPts val="0"/>
              </a:spcAft>
              <a:buClr>
                <a:schemeClr val="dk1"/>
              </a:buClr>
              <a:buSzPts val="3000"/>
              <a:buNone/>
              <a:defRPr b="1" sz="3000">
                <a:solidFill>
                  <a:srgbClr val="616161"/>
                </a:solidFill>
              </a:defRPr>
            </a:lvl7pPr>
            <a:lvl8pPr lvl="7" algn="l">
              <a:lnSpc>
                <a:spcPct val="100000"/>
              </a:lnSpc>
              <a:spcBef>
                <a:spcPts val="0"/>
              </a:spcBef>
              <a:spcAft>
                <a:spcPts val="0"/>
              </a:spcAft>
              <a:buClr>
                <a:schemeClr val="dk1"/>
              </a:buClr>
              <a:buSzPts val="3000"/>
              <a:buNone/>
              <a:defRPr b="1" sz="3000">
                <a:solidFill>
                  <a:srgbClr val="616161"/>
                </a:solidFill>
              </a:defRPr>
            </a:lvl8pPr>
            <a:lvl9pPr lvl="8" algn="l">
              <a:lnSpc>
                <a:spcPct val="100000"/>
              </a:lnSpc>
              <a:spcBef>
                <a:spcPts val="0"/>
              </a:spcBef>
              <a:spcAft>
                <a:spcPts val="0"/>
              </a:spcAft>
              <a:buClr>
                <a:schemeClr val="dk1"/>
              </a:buClr>
              <a:buSzPts val="3000"/>
              <a:buNone/>
              <a:defRPr b="1" sz="3000">
                <a:solidFill>
                  <a:srgbClr val="616161"/>
                </a:solidFill>
              </a:defRPr>
            </a:lvl9pPr>
          </a:lstStyle>
          <a:p/>
        </p:txBody>
      </p:sp>
      <p:sp>
        <p:nvSpPr>
          <p:cNvPr id="75" name="Google Shape;75;p17"/>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6" name="Google Shape;7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25">
    <p:bg>
      <p:bgPr>
        <a:solidFill>
          <a:srgbClr val="FFFFFF"/>
        </a:solidFill>
      </p:bgPr>
    </p:bg>
    <p:spTree>
      <p:nvGrpSpPr>
        <p:cNvPr id="77"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80" name="Google Shape;80;p18"/>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81" name="Google Shape;81;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82" name="Shape 82"/>
        <p:cNvGrpSpPr/>
        <p:nvPr/>
      </p:nvGrpSpPr>
      <p:grpSpPr>
        <a:xfrm>
          <a:off x="0" y="0"/>
          <a:ext cx="0" cy="0"/>
          <a:chOff x="0" y="0"/>
          <a:chExt cx="0" cy="0"/>
        </a:xfrm>
      </p:grpSpPr>
      <p:sp>
        <p:nvSpPr>
          <p:cNvPr id="83" name="Google Shape;83;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9"/>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86" name="Google Shape;86;p19"/>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7" name="Google Shape;87;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25">
    <p:bg>
      <p:bgPr>
        <a:solidFill>
          <a:srgbClr val="FFFFFF"/>
        </a:solidFill>
      </p:bgPr>
    </p:bg>
    <p:spTree>
      <p:nvGrpSpPr>
        <p:cNvPr id="88"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txBox="1"/>
          <p:nvPr>
            <p:ph idx="1" type="body"/>
          </p:nvPr>
        </p:nvSpPr>
        <p:spPr>
          <a:xfrm>
            <a:off x="3433225" y="2540500"/>
            <a:ext cx="5391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91" name="Google Shape;91;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2" name="Shape 92"/>
        <p:cNvGrpSpPr/>
        <p:nvPr/>
      </p:nvGrpSpPr>
      <p:grpSpPr>
        <a:xfrm>
          <a:off x="0" y="0"/>
          <a:ext cx="0" cy="0"/>
          <a:chOff x="0" y="0"/>
          <a:chExt cx="0" cy="0"/>
        </a:xfrm>
      </p:grpSpPr>
      <p:sp>
        <p:nvSpPr>
          <p:cNvPr id="93" name="Google Shape;93;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1"/>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5" name="Google Shape;95;p21"/>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6" name="Google Shape;96;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5.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www.youtube.com/watch?v=LHN8hGbg9HU"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hyperlink" Target="http://www.youtube.com/watch?v=uGIIknBC1aA"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hyperlink" Target="https://www.theguardian.com/global-development/2018/nov/30/sentinelese-tribe-who-killed-american-are-peace-loving-say-anthropologis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hyperlink" Target="http://www.youtube.com/watch?v=Zq7QPnqLoUk"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2"/>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2" name="Google Shape;102;p22"/>
          <p:cNvSpPr txBox="1"/>
          <p:nvPr>
            <p:ph type="ctrTitle"/>
          </p:nvPr>
        </p:nvSpPr>
        <p:spPr>
          <a:xfrm>
            <a:off x="952075" y="1577950"/>
            <a:ext cx="7268100" cy="173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6000">
                <a:latin typeface="Fugaz One"/>
                <a:ea typeface="Fugaz One"/>
                <a:cs typeface="Fugaz One"/>
                <a:sym typeface="Fugaz One"/>
              </a:rPr>
              <a:t>PUNCHING HOLES IN MENTAL WALLS </a:t>
            </a:r>
            <a:endParaRPr b="1" sz="6000">
              <a:latin typeface="Fugaz One"/>
              <a:ea typeface="Fugaz One"/>
              <a:cs typeface="Fugaz One"/>
              <a:sym typeface="Fugaz One"/>
            </a:endParaRPr>
          </a:p>
        </p:txBody>
      </p:sp>
      <p:sp>
        <p:nvSpPr>
          <p:cNvPr id="103" name="Google Shape;103;p22"/>
          <p:cNvSpPr txBox="1"/>
          <p:nvPr>
            <p:ph idx="1" type="subTitle"/>
          </p:nvPr>
        </p:nvSpPr>
        <p:spPr>
          <a:xfrm>
            <a:off x="952075" y="3809800"/>
            <a:ext cx="7268100" cy="78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200">
                <a:solidFill>
                  <a:srgbClr val="D0E0E3"/>
                </a:solidFill>
              </a:rPr>
              <a:t>I can identify two problems associated with antagonistic  perspectives, and suggest a solution to overcome these </a:t>
            </a:r>
            <a:endParaRPr i="1" sz="2200"/>
          </a:p>
        </p:txBody>
      </p:sp>
      <p:sp>
        <p:nvSpPr>
          <p:cNvPr id="104" name="Google Shape;104;p22"/>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BQ4</a:t>
            </a:r>
            <a:r>
              <a:rPr lang="en" sz="3000">
                <a:solidFill>
                  <a:srgbClr val="D0E0E3"/>
                </a:solidFill>
                <a:latin typeface="Proxima Nova"/>
                <a:ea typeface="Proxima Nova"/>
                <a:cs typeface="Proxima Nova"/>
                <a:sym typeface="Proxima Nova"/>
              </a:rPr>
              <a:t> Perspectives </a:t>
            </a:r>
            <a:r>
              <a:rPr b="1" i="1" lang="en" sz="3000">
                <a:solidFill>
                  <a:srgbClr val="D0E0E3"/>
                </a:solidFill>
                <a:latin typeface="Proxima Nova"/>
                <a:ea typeface="Proxima Nova"/>
                <a:cs typeface="Proxima Nova"/>
                <a:sym typeface="Proxima Nova"/>
              </a:rPr>
              <a:t>Lesson 4</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5" name="Google Shape;105;p22"/>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66" name="Google Shape;166;p31"/>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67" name="Google Shape;167;p31"/>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68" name="Google Shape;168;p31"/>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69" name="Google Shape;169;p31"/>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243075" y="2965525"/>
            <a:ext cx="2683500" cy="16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200">
                <a:solidFill>
                  <a:srgbClr val="45818E"/>
                </a:solidFill>
                <a:latin typeface="Ultra"/>
                <a:ea typeface="Ultra"/>
                <a:cs typeface="Ultra"/>
                <a:sym typeface="Ultra"/>
              </a:rPr>
              <a:t>Starter	</a:t>
            </a:r>
            <a:endParaRPr b="0" sz="4200">
              <a:solidFill>
                <a:srgbClr val="45818E"/>
              </a:solidFill>
              <a:latin typeface="Ultra"/>
              <a:ea typeface="Ultra"/>
              <a:cs typeface="Ultra"/>
              <a:sym typeface="Ultra"/>
            </a:endParaRPr>
          </a:p>
        </p:txBody>
      </p:sp>
      <p:sp>
        <p:nvSpPr>
          <p:cNvPr id="111" name="Google Shape;111;p23"/>
          <p:cNvSpPr txBox="1"/>
          <p:nvPr>
            <p:ph idx="1" type="body"/>
          </p:nvPr>
        </p:nvSpPr>
        <p:spPr>
          <a:xfrm>
            <a:off x="3111375" y="2965525"/>
            <a:ext cx="5843400" cy="188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you usually deal with radically different (and conflicting) </a:t>
            </a:r>
            <a:r>
              <a:rPr b="1" lang="en">
                <a:solidFill>
                  <a:srgbClr val="CC4125"/>
                </a:solidFill>
              </a:rPr>
              <a:t>perspectives</a:t>
            </a:r>
            <a:r>
              <a:rPr lang="en"/>
              <a:t> and opinions to your own? </a:t>
            </a:r>
            <a:endParaRPr/>
          </a:p>
          <a:p>
            <a:pPr indent="0" lvl="0" marL="457200" rtl="0" algn="l">
              <a:spcBef>
                <a:spcPts val="1600"/>
              </a:spcBef>
              <a:spcAft>
                <a:spcPts val="0"/>
              </a:spcAft>
              <a:buNone/>
            </a:pPr>
            <a:r>
              <a:rPr lang="en"/>
              <a:t>a) Ignore them</a:t>
            </a:r>
            <a:endParaRPr/>
          </a:p>
          <a:p>
            <a:pPr indent="0" lvl="0" marL="457200" rtl="0" algn="l">
              <a:spcBef>
                <a:spcPts val="0"/>
              </a:spcBef>
              <a:spcAft>
                <a:spcPts val="0"/>
              </a:spcAft>
              <a:buNone/>
            </a:pPr>
            <a:r>
              <a:rPr lang="en"/>
              <a:t>b) Attack or try to convert them</a:t>
            </a:r>
            <a:endParaRPr/>
          </a:p>
          <a:p>
            <a:pPr indent="0" lvl="0" marL="457200" rtl="0" algn="l">
              <a:spcBef>
                <a:spcPts val="0"/>
              </a:spcBef>
              <a:spcAft>
                <a:spcPts val="0"/>
              </a:spcAft>
              <a:buNone/>
            </a:pPr>
            <a:r>
              <a:rPr lang="en"/>
              <a:t>c) Bridge the differences, by listening and trying to understand them</a:t>
            </a:r>
            <a:endParaRPr/>
          </a:p>
        </p:txBody>
      </p:sp>
      <p:pic>
        <p:nvPicPr>
          <p:cNvPr id="112" name="Google Shape;112;p23"/>
          <p:cNvPicPr preferRelativeResize="0"/>
          <p:nvPr/>
        </p:nvPicPr>
        <p:blipFill rotWithShape="1">
          <a:blip r:embed="rId3">
            <a:alphaModFix/>
          </a:blip>
          <a:srcRect b="18135" l="0" r="0" t="39282"/>
          <a:stretch/>
        </p:blipFill>
        <p:spPr>
          <a:xfrm>
            <a:off x="-16675" y="0"/>
            <a:ext cx="9160699" cy="25960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Watch the newest video from Big Think: https://bigth.ink/NewVideo&#10;Join Big Think Edge for exclusive videos: https://bigth.ink/Edge&#10;---------------------------------------------------------------------------------- &#10;&#10;---------------------------------------------------------------------------------- &#10;ABOUT BIG THINK:&#10;&#10;Smarter Faster™&#10;Big Think is the leading source of expert-driven, actionable, educational content -- with thousands of videos, featuring experts ranging from Bill Clinton to Bill Nye, we help you get smarter, faster. S​ubscribe to learn from top minds like these daily. Get actionable lessons from the world’s greatest thinkers &amp; doers. Our experts are either disrupting or leading their respective fields. ​We aim to help you explore the big ideas and core skills that define knowledge in the 21st century, so you can apply them to the questions and challenges in your own life.&#10;&#10;Other Frequent contributors include Michio Kaku &amp; Neil DeGrasse Tyson.&#10;&#10;Michio Kaku Playlist: https://bigth.ink/kaku&#10;Bill Nye Playlist: https://bigth.ink/BillNye&#10;Neil DeGrasse Tyson Playlist: https://bigth.ink/deGrasseTyson&#10;&#10;Read more at Bigthink.com for a multitude of articles just as informative and satisfying as our videos. New articles posted daily on a range of intellectual topics.&#10;&#10;Join Big Think Edge, to gain access to a world-class learning platform focused on building the soft skills essential to 21st century success. It features insight from many of the most celebrated and intelligent individuals in the world today. Topics on the platform are focused on: emotional intelligence, digital fluency, health and wellness, critical thinking, creativity, communication, career development, lifelong learning, management, problem solving &amp; self-motivation.&#10;&#10;BIG THINK EDGE: https://bigth.ink/Edge&#10;&#10;If you're interested in licensing this or any other Big Think clip for commercial or private use, contact our licensing partner, Executive Interviews: https://bigth.ink/licensing&#10;----------------------------------------------------------------------------------&#10;Follow Big Think here:&#10;&#10;📰BigThink.com: https://bigth.ink&#10;🧔Facebook: https://bigth.ink/facebook&#10;🐦Twitter: https://bigth.ink/twitter&#10;📸Instagram: https://bigth.ink/Instragram&#10;📹YouTube: https://bigth.ink/youtube&#10;✉ E-mail: info@bigthink.com &#10; ----------------------------------------------------------------------------------" id="117" name="Google Shape;117;p24" title="What the Internet (and Selfies) Reveal About Our Self-Obsession">
            <a:hlinkClick r:id="rId3"/>
          </p:cNvPr>
          <p:cNvPicPr preferRelativeResize="0"/>
          <p:nvPr/>
        </p:nvPicPr>
        <p:blipFill>
          <a:blip r:embed="rId4">
            <a:alphaModFix/>
          </a:blip>
          <a:stretch>
            <a:fillRect/>
          </a:stretch>
        </p:blipFill>
        <p:spPr>
          <a:xfrm>
            <a:off x="3807608" y="672538"/>
            <a:ext cx="5015034" cy="3761276"/>
          </a:xfrm>
          <a:prstGeom prst="rect">
            <a:avLst/>
          </a:prstGeom>
          <a:noFill/>
          <a:ln>
            <a:noFill/>
          </a:ln>
        </p:spPr>
      </p:pic>
      <p:sp>
        <p:nvSpPr>
          <p:cNvPr id="118" name="Google Shape;118;p24"/>
          <p:cNvSpPr txBox="1"/>
          <p:nvPr>
            <p:ph type="title"/>
          </p:nvPr>
        </p:nvSpPr>
        <p:spPr>
          <a:xfrm>
            <a:off x="274850" y="672550"/>
            <a:ext cx="3278400" cy="7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500">
                <a:solidFill>
                  <a:srgbClr val="45818E"/>
                </a:solidFill>
                <a:latin typeface="Ultra"/>
                <a:ea typeface="Ultra"/>
                <a:cs typeface="Ultra"/>
                <a:sym typeface="Ultra"/>
              </a:rPr>
              <a:t>Echo chambers</a:t>
            </a:r>
            <a:endParaRPr b="0" sz="2500">
              <a:solidFill>
                <a:srgbClr val="45818E"/>
              </a:solidFill>
              <a:latin typeface="Ultra"/>
              <a:ea typeface="Ultra"/>
              <a:cs typeface="Ultra"/>
              <a:sym typeface="Ultra"/>
            </a:endParaRPr>
          </a:p>
        </p:txBody>
      </p:sp>
      <p:sp>
        <p:nvSpPr>
          <p:cNvPr id="119" name="Google Shape;119;p24"/>
          <p:cNvSpPr txBox="1"/>
          <p:nvPr>
            <p:ph idx="1" type="body"/>
          </p:nvPr>
        </p:nvSpPr>
        <p:spPr>
          <a:xfrm>
            <a:off x="274850" y="1441150"/>
            <a:ext cx="3278400" cy="2992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What are ‘echo chambers’, and how does the Internet contribute towards creating them (according to Keen)?</a:t>
            </a:r>
            <a:endParaRPr sz="1600"/>
          </a:p>
          <a:p>
            <a:pPr indent="-330200" lvl="0" marL="457200" rtl="0" algn="l">
              <a:spcBef>
                <a:spcPts val="1000"/>
              </a:spcBef>
              <a:spcAft>
                <a:spcPts val="0"/>
              </a:spcAft>
              <a:buSzPts val="1600"/>
              <a:buAutoNum type="arabicPeriod"/>
            </a:pPr>
            <a:r>
              <a:rPr lang="en" sz="1600"/>
              <a:t>What are the implications of this in terms of how we understand the world?</a:t>
            </a:r>
            <a:endParaRPr sz="1600"/>
          </a:p>
          <a:p>
            <a:pPr indent="-330200" lvl="0" marL="457200" rtl="0" algn="l">
              <a:spcBef>
                <a:spcPts val="1000"/>
              </a:spcBef>
              <a:spcAft>
                <a:spcPts val="1000"/>
              </a:spcAft>
              <a:buSzPts val="1600"/>
              <a:buAutoNum type="arabicPeriod"/>
            </a:pPr>
            <a:r>
              <a:rPr lang="en" sz="1600"/>
              <a:t>Does this make you as angry as Andrew Keen?</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After American missionary John Chau was killed by an endangered tribe known as the Sentinelese on a remote island in the Indian Ocean, authorities are now trying to figure out who else may have been involved in the fatal mission. NBC’s Lucy Kafanov reports for TODAY.&#10;» Subscribe to TODAY: http://on.today.com/SubscribeToTODAY&#10;» Watch the latest from TODAY: http://bit.ly/LatestTODAY&#10;&#10;About: TODAY brings you the latest headlines and expert tips on money, health and parenting. We wake up every morning to give you and your family all you need to start your day. If it matters to you, it matters to us. We are in the people business. Subscribe to our channel for exclusive TODAY archival footage &amp; our original web series.  &#10;&#10;Connect with TODAY Online!&#10;Visit TODAY's Website: http://on.today.com/ReadTODAY&#10;Find TODAY on Facebook: http://on.today.com/LikeTODAY&#10;Follow TODAY on Twitter: http://on.today.com/FollowTODAY&#10;Follow TODAY on Google+: http://on.today.com/PlusTODAY&#10;Follow TODAY on Instagram: http://on.today.com/InstaTODAY&#10;Follow TODAY on Pinterest: http://on.today.com/PinTODAY&#10;&#10;Investigators Search For Body Of American Missionary Killed By Islanders | TODAY" id="124" name="Google Shape;124;p25" title="Investigators Search For Body Of American Missionary Killed By Islanders | TODAY">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25" name="Google Shape;125;p25"/>
          <p:cNvSpPr txBox="1"/>
          <p:nvPr>
            <p:ph type="title"/>
          </p:nvPr>
        </p:nvSpPr>
        <p:spPr>
          <a:xfrm>
            <a:off x="275050" y="672550"/>
            <a:ext cx="3137700" cy="7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200">
                <a:solidFill>
                  <a:srgbClr val="45818E"/>
                </a:solidFill>
                <a:latin typeface="Ultra"/>
                <a:ea typeface="Ultra"/>
                <a:cs typeface="Ultra"/>
                <a:sym typeface="Ultra"/>
              </a:rPr>
              <a:t>Conversion</a:t>
            </a:r>
            <a:endParaRPr b="0" sz="3200">
              <a:solidFill>
                <a:srgbClr val="45818E"/>
              </a:solidFill>
              <a:latin typeface="Ultra"/>
              <a:ea typeface="Ultra"/>
              <a:cs typeface="Ultra"/>
              <a:sym typeface="Ultra"/>
            </a:endParaRPr>
          </a:p>
        </p:txBody>
      </p:sp>
      <p:sp>
        <p:nvSpPr>
          <p:cNvPr id="126" name="Google Shape;126;p25"/>
          <p:cNvSpPr txBox="1"/>
          <p:nvPr>
            <p:ph idx="1" type="body"/>
          </p:nvPr>
        </p:nvSpPr>
        <p:spPr>
          <a:xfrm>
            <a:off x="274850" y="1507075"/>
            <a:ext cx="2955900" cy="2926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What happened to John Chau?</a:t>
            </a:r>
            <a:endParaRPr sz="1800"/>
          </a:p>
          <a:p>
            <a:pPr indent="-342900" lvl="0" marL="457200" rtl="0" algn="l">
              <a:spcBef>
                <a:spcPts val="1000"/>
              </a:spcBef>
              <a:spcAft>
                <a:spcPts val="1000"/>
              </a:spcAft>
              <a:buSzPts val="1800"/>
              <a:buAutoNum type="arabicPeriod"/>
            </a:pPr>
            <a:r>
              <a:rPr lang="en" sz="1800"/>
              <a:t>Why do you think he felt he could act outside of the law in terms of his dealings with the North Sentinel islanders?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6"/>
          <p:cNvPicPr preferRelativeResize="0"/>
          <p:nvPr/>
        </p:nvPicPr>
        <p:blipFill rotWithShape="1">
          <a:blip r:embed="rId3">
            <a:alphaModFix/>
          </a:blip>
          <a:srcRect b="0" l="24821" r="24821" t="0"/>
          <a:stretch/>
        </p:blipFill>
        <p:spPr>
          <a:xfrm>
            <a:off x="5442850" y="308100"/>
            <a:ext cx="3402000" cy="4521700"/>
          </a:xfrm>
          <a:prstGeom prst="rect">
            <a:avLst/>
          </a:prstGeom>
          <a:noFill/>
          <a:ln>
            <a:noFill/>
          </a:ln>
        </p:spPr>
      </p:pic>
      <p:sp>
        <p:nvSpPr>
          <p:cNvPr id="132" name="Google Shape;132;p26"/>
          <p:cNvSpPr txBox="1"/>
          <p:nvPr>
            <p:ph type="title"/>
          </p:nvPr>
        </p:nvSpPr>
        <p:spPr>
          <a:xfrm>
            <a:off x="291875"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000">
                <a:solidFill>
                  <a:srgbClr val="45818E"/>
                </a:solidFill>
                <a:latin typeface="Ultra"/>
                <a:ea typeface="Ultra"/>
                <a:cs typeface="Ultra"/>
                <a:sym typeface="Ultra"/>
              </a:rPr>
              <a:t>Exploring this case</a:t>
            </a:r>
            <a:endParaRPr b="0" sz="4000">
              <a:solidFill>
                <a:srgbClr val="45818E"/>
              </a:solidFill>
              <a:latin typeface="Ultra"/>
              <a:ea typeface="Ultra"/>
              <a:cs typeface="Ultra"/>
              <a:sym typeface="Ultra"/>
            </a:endParaRPr>
          </a:p>
        </p:txBody>
      </p:sp>
      <p:sp>
        <p:nvSpPr>
          <p:cNvPr id="133" name="Google Shape;133;p26"/>
          <p:cNvSpPr txBox="1"/>
          <p:nvPr>
            <p:ph idx="1" type="body"/>
          </p:nvPr>
        </p:nvSpPr>
        <p:spPr>
          <a:xfrm>
            <a:off x="291975" y="1854950"/>
            <a:ext cx="4813500" cy="297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a:t>
            </a:r>
            <a:r>
              <a:rPr lang="en" u="sng">
                <a:solidFill>
                  <a:schemeClr val="hlink"/>
                </a:solidFill>
                <a:hlinkClick r:id="rId4"/>
              </a:rPr>
              <a:t>this article</a:t>
            </a:r>
            <a:r>
              <a:rPr lang="en"/>
              <a:t> about the indigenous people on North Sentinel Island.</a:t>
            </a:r>
            <a:endParaRPr/>
          </a:p>
          <a:p>
            <a:pPr indent="0" lvl="0" marL="0" rtl="0" algn="l">
              <a:spcBef>
                <a:spcPts val="1600"/>
              </a:spcBef>
              <a:spcAft>
                <a:spcPts val="0"/>
              </a:spcAft>
              <a:buNone/>
            </a:pPr>
            <a:r>
              <a:rPr lang="en"/>
              <a:t>How might our opinion of them differ if we are viewing them from the </a:t>
            </a:r>
            <a:r>
              <a:rPr b="1" lang="en">
                <a:solidFill>
                  <a:srgbClr val="CC4125"/>
                </a:solidFill>
              </a:rPr>
              <a:t>perspectives</a:t>
            </a:r>
            <a:r>
              <a:rPr lang="en"/>
              <a:t> of:</a:t>
            </a:r>
            <a:endParaRPr/>
          </a:p>
          <a:p>
            <a:pPr indent="-330200" lvl="0" marL="457200" rtl="0" algn="l">
              <a:spcBef>
                <a:spcPts val="1600"/>
              </a:spcBef>
              <a:spcAft>
                <a:spcPts val="0"/>
              </a:spcAft>
              <a:buSzPts val="1600"/>
              <a:buAutoNum type="alphaLcParenR"/>
            </a:pPr>
            <a:r>
              <a:rPr lang="en"/>
              <a:t>Christian missionaries</a:t>
            </a:r>
            <a:endParaRPr/>
          </a:p>
          <a:p>
            <a:pPr indent="-330200" lvl="0" marL="457200" rtl="0" algn="l">
              <a:spcBef>
                <a:spcPts val="0"/>
              </a:spcBef>
              <a:spcAft>
                <a:spcPts val="0"/>
              </a:spcAft>
              <a:buSzPts val="1600"/>
              <a:buAutoNum type="alphaLcParenR"/>
            </a:pPr>
            <a:r>
              <a:rPr lang="en"/>
              <a:t>Historians</a:t>
            </a:r>
            <a:endParaRPr/>
          </a:p>
          <a:p>
            <a:pPr indent="-330200" lvl="0" marL="457200" rtl="0" algn="l">
              <a:spcBef>
                <a:spcPts val="0"/>
              </a:spcBef>
              <a:spcAft>
                <a:spcPts val="0"/>
              </a:spcAft>
              <a:buSzPts val="1600"/>
              <a:buAutoNum type="alphaLcParenR"/>
            </a:pPr>
            <a:r>
              <a:rPr lang="en"/>
              <a:t>Anthropologists</a:t>
            </a:r>
            <a:endParaRPr/>
          </a:p>
          <a:p>
            <a:pPr indent="0" lvl="0" marL="0" rtl="0" algn="l">
              <a:spcBef>
                <a:spcPts val="1600"/>
              </a:spcBef>
              <a:spcAft>
                <a:spcPts val="1600"/>
              </a:spcAft>
              <a:buNone/>
            </a:pPr>
            <a:r>
              <a:rPr lang="en"/>
              <a:t>How </a:t>
            </a:r>
            <a:r>
              <a:rPr i="1" lang="en"/>
              <a:t>should</a:t>
            </a:r>
            <a:r>
              <a:rPr lang="en"/>
              <a:t> they be viewed?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http://www.ted.com Listening to stories widens the imagination; telling them lets us leap over cultural walls, embrace different experiences, feel what others feel. Elif Shafak builds on this simple idea to argue that fiction can overcome identity politics.&#10;&#10;TEDTalks is a daily video podcast of the best talks and performances from the TED Conference, where the world's leading thinkers and doers give the talk of their lives in 18 minutes. Featured speakers have included Al Gore on climate change, Philippe Starck on design, Jill Bolte Taylor on observing her own stroke, Nicholas Negroponte on One Laptop per Child, Jane Goodall on chimpanzees, Bill Gates on malaria and mosquitoes, Pattie Maes on the &quot;Sixth Sense&quot; wearable tech, and &quot;Lost&quot; producer JJ Abrams on the allure of mystery. TED stands for Technology, Entertainment, Design, and TEDTalks cover these topics as well as science, business, development and the arts. Closed captions and translated subtitles in a variety of languages are now available on TED.com, at http://www.ted.com/translate. Watch a highlight reel of the Top 10 TEDTalks at http://www.ted.com/index.php/talks/top10" id="138" name="Google Shape;138;p27" title="Elif Shafak: The politics of fiction">
            <a:hlinkClick r:id="rId3"/>
          </p:cNvPr>
          <p:cNvPicPr preferRelativeResize="0"/>
          <p:nvPr/>
        </p:nvPicPr>
        <p:blipFill>
          <a:blip r:embed="rId4">
            <a:alphaModFix/>
          </a:blip>
          <a:stretch>
            <a:fillRect/>
          </a:stretch>
        </p:blipFill>
        <p:spPr>
          <a:xfrm>
            <a:off x="3931658" y="691100"/>
            <a:ext cx="5015034" cy="3761276"/>
          </a:xfrm>
          <a:prstGeom prst="rect">
            <a:avLst/>
          </a:prstGeom>
          <a:noFill/>
          <a:ln>
            <a:noFill/>
          </a:ln>
        </p:spPr>
      </p:pic>
      <p:sp>
        <p:nvSpPr>
          <p:cNvPr id="139" name="Google Shape;139;p27"/>
          <p:cNvSpPr txBox="1"/>
          <p:nvPr>
            <p:ph type="title"/>
          </p:nvPr>
        </p:nvSpPr>
        <p:spPr>
          <a:xfrm>
            <a:off x="265975" y="691125"/>
            <a:ext cx="3331500" cy="6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45818E"/>
                </a:solidFill>
                <a:latin typeface="Ultra"/>
                <a:ea typeface="Ultra"/>
                <a:cs typeface="Ultra"/>
                <a:sym typeface="Ultra"/>
              </a:rPr>
              <a:t>Enlisting the arts</a:t>
            </a:r>
            <a:endParaRPr sz="2200">
              <a:solidFill>
                <a:srgbClr val="45818E"/>
              </a:solidFill>
              <a:latin typeface="Ultra"/>
              <a:ea typeface="Ultra"/>
              <a:cs typeface="Ultra"/>
              <a:sym typeface="Ultra"/>
            </a:endParaRPr>
          </a:p>
        </p:txBody>
      </p:sp>
      <p:sp>
        <p:nvSpPr>
          <p:cNvPr id="140" name="Google Shape;140;p27"/>
          <p:cNvSpPr txBox="1"/>
          <p:nvPr>
            <p:ph idx="1" type="body"/>
          </p:nvPr>
        </p:nvSpPr>
        <p:spPr>
          <a:xfrm>
            <a:off x="177375" y="1405800"/>
            <a:ext cx="3464400" cy="30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50"/>
              <a:t>“</a:t>
            </a:r>
            <a:r>
              <a:rPr lang="en" sz="1450"/>
              <a:t>Stories cannot demolish frontiers, but they can punch holes in our mental walls. </a:t>
            </a:r>
            <a:r>
              <a:rPr lang="en" sz="1450">
                <a:solidFill>
                  <a:schemeClr val="dk2"/>
                </a:solidFill>
              </a:rPr>
              <a:t>And through those holes, we can get a glimpse of the other, and sometimes even like what we see.”</a:t>
            </a:r>
            <a:endParaRPr sz="1450">
              <a:solidFill>
                <a:schemeClr val="dk2"/>
              </a:solidFill>
            </a:endParaRPr>
          </a:p>
          <a:p>
            <a:pPr indent="-320675" lvl="0" marL="457200" rtl="0" algn="l">
              <a:spcBef>
                <a:spcPts val="1600"/>
              </a:spcBef>
              <a:spcAft>
                <a:spcPts val="0"/>
              </a:spcAft>
              <a:buClr>
                <a:schemeClr val="dk2"/>
              </a:buClr>
              <a:buSzPts val="1450"/>
              <a:buAutoNum type="arabicPeriod"/>
            </a:pPr>
            <a:r>
              <a:rPr lang="en" sz="1450">
                <a:solidFill>
                  <a:schemeClr val="dk2"/>
                </a:solidFill>
              </a:rPr>
              <a:t>What do you think Elif Shafak meant? </a:t>
            </a:r>
            <a:endParaRPr sz="1450">
              <a:solidFill>
                <a:schemeClr val="dk2"/>
              </a:solidFill>
            </a:endParaRPr>
          </a:p>
          <a:p>
            <a:pPr indent="-320675" lvl="0" marL="457200" rtl="0" algn="l">
              <a:spcBef>
                <a:spcPts val="1000"/>
              </a:spcBef>
              <a:spcAft>
                <a:spcPts val="1000"/>
              </a:spcAft>
              <a:buSzPts val="1450"/>
              <a:buAutoNum type="arabicPeriod"/>
            </a:pPr>
            <a:r>
              <a:rPr lang="en" sz="1450">
                <a:solidFill>
                  <a:schemeClr val="dk2"/>
                </a:solidFill>
              </a:rPr>
              <a:t>Watch from 2.50 - 4.20.</a:t>
            </a:r>
            <a:r>
              <a:rPr lang="en" sz="1450"/>
              <a:t> Do the arts offer us a way of resolving antagonistic </a:t>
            </a:r>
            <a:r>
              <a:rPr b="1" lang="en" sz="1450">
                <a:solidFill>
                  <a:srgbClr val="CC4125"/>
                </a:solidFill>
              </a:rPr>
              <a:t>perspectives</a:t>
            </a:r>
            <a:r>
              <a:rPr lang="en" sz="1450"/>
              <a:t>?</a:t>
            </a:r>
            <a:endParaRPr sz="145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8"/>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46" name="Google Shape;146;p28"/>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47" name="Google Shape;147;p2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Related exhibition prompt</a:t>
            </a:r>
            <a:r>
              <a:rPr i="1" lang="en" sz="1900"/>
              <a:t> Does our knowledge depend on our interactions with other knowers? (IAP-26) </a:t>
            </a:r>
            <a:endParaRPr i="1" sz="1900"/>
          </a:p>
          <a:p>
            <a:pPr indent="-349250" lvl="0" marL="457200" rtl="0" algn="l">
              <a:spcBef>
                <a:spcPts val="1600"/>
              </a:spcBef>
              <a:spcAft>
                <a:spcPts val="0"/>
              </a:spcAft>
              <a:buSzPts val="1900"/>
              <a:buChar char="●"/>
            </a:pPr>
            <a:r>
              <a:rPr lang="en" sz="1900"/>
              <a:t>Refer to the ideas from this lesson to answer this question.</a:t>
            </a:r>
            <a:endParaRPr sz="1900"/>
          </a:p>
          <a:p>
            <a:pPr indent="-349250" lvl="0" marL="457200" rtl="0" algn="l">
              <a:spcBef>
                <a:spcPts val="1000"/>
              </a:spcBef>
              <a:spcAft>
                <a:spcPts val="0"/>
              </a:spcAft>
              <a:buSzPts val="1900"/>
              <a:buChar char="●"/>
            </a:pPr>
            <a:r>
              <a:rPr lang="en" sz="1900"/>
              <a:t>For example, think about the difference between imposing your ideas on other knowers and learning from their opinions.</a:t>
            </a:r>
            <a:endParaRPr sz="1900"/>
          </a:p>
          <a:p>
            <a:pPr indent="-349250" lvl="0" marL="457200" rtl="0" algn="l">
              <a:spcBef>
                <a:spcPts val="1000"/>
              </a:spcBef>
              <a:spcAft>
                <a:spcPts val="0"/>
              </a:spcAft>
              <a:buSzPts val="1900"/>
              <a:buChar char="●"/>
            </a:pPr>
            <a:r>
              <a:rPr lang="en" sz="1900"/>
              <a:t>Which objects could help to illustrate your answer?</a:t>
            </a:r>
            <a:endParaRPr sz="1900"/>
          </a:p>
          <a:p>
            <a:pPr indent="0" lvl="0" marL="0" rtl="0" algn="l">
              <a:spcBef>
                <a:spcPts val="1000"/>
              </a:spcBef>
              <a:spcAft>
                <a:spcPts val="1600"/>
              </a:spcAft>
              <a:buNone/>
            </a:pPr>
            <a:r>
              <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9"/>
          <p:cNvPicPr preferRelativeResize="0"/>
          <p:nvPr/>
        </p:nvPicPr>
        <p:blipFill rotWithShape="1">
          <a:blip r:embed="rId3">
            <a:alphaModFix/>
          </a:blip>
          <a:srcRect b="13559" l="0" r="0" t="35616"/>
          <a:stretch/>
        </p:blipFill>
        <p:spPr>
          <a:xfrm>
            <a:off x="0" y="0"/>
            <a:ext cx="9144003" cy="3099649"/>
          </a:xfrm>
          <a:prstGeom prst="rect">
            <a:avLst/>
          </a:prstGeom>
          <a:noFill/>
          <a:ln>
            <a:noFill/>
          </a:ln>
        </p:spPr>
      </p:pic>
      <p:sp>
        <p:nvSpPr>
          <p:cNvPr id="153" name="Google Shape;153;p29"/>
          <p:cNvSpPr txBox="1"/>
          <p:nvPr>
            <p:ph idx="1" type="body"/>
          </p:nvPr>
        </p:nvSpPr>
        <p:spPr>
          <a:xfrm>
            <a:off x="909225" y="3533625"/>
            <a:ext cx="7915500" cy="10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Are the arts the only way we can bridge antagonistic </a:t>
            </a:r>
            <a:r>
              <a:rPr b="1" lang="en" sz="2000"/>
              <a:t>perspectives</a:t>
            </a:r>
            <a:r>
              <a:rPr lang="en" sz="2000"/>
              <a:t>? </a:t>
            </a:r>
            <a:endParaRPr sz="2000"/>
          </a:p>
          <a:p>
            <a:pPr indent="0" lvl="0" marL="0" rtl="0" algn="l">
              <a:spcBef>
                <a:spcPts val="1600"/>
              </a:spcBef>
              <a:spcAft>
                <a:spcPts val="1600"/>
              </a:spcAft>
              <a:buNone/>
            </a:pPr>
            <a:r>
              <a:rPr lang="en" sz="2000"/>
              <a:t>Can you think of any other solutions?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0"/>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59" name="Google Shape;159;p30"/>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t>
            </a:r>
            <a:r>
              <a:rPr b="1" i="1" lang="en" sz="1400">
                <a:highlight>
                  <a:srgbClr val="FBD1E6"/>
                </a:highlight>
              </a:rPr>
              <a:t>specific IA prompts</a:t>
            </a:r>
            <a:endParaRPr i="1" sz="1400"/>
          </a:p>
        </p:txBody>
      </p:sp>
      <p:graphicFrame>
        <p:nvGraphicFramePr>
          <p:cNvPr id="160" name="Google Shape;160;p30"/>
          <p:cNvGraphicFramePr/>
          <p:nvPr/>
        </p:nvGraphicFramePr>
        <p:xfrm>
          <a:off x="2002350" y="1768900"/>
          <a:ext cx="3000000" cy="3000000"/>
        </p:xfrm>
        <a:graphic>
          <a:graphicData uri="http://schemas.openxmlformats.org/drawingml/2006/table">
            <a:tbl>
              <a:tblPr>
                <a:noFill/>
                <a:tableStyleId>{9113AC4B-C04C-4DED-9760-E5DFB87E6DFB}</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100">
                          <a:solidFill>
                            <a:schemeClr val="dk2"/>
                          </a:solidFill>
                          <a:latin typeface="Proxima Nova"/>
                          <a:ea typeface="Proxima Nova"/>
                          <a:cs typeface="Proxima Nova"/>
                          <a:sym typeface="Proxima Nova"/>
                        </a:rPr>
                        <a:t>Could be linked to IAP-11 (beliefs), IAP-14 (communities), IAP-26 (interactions)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